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80" r:id="rId11"/>
    <p:sldId id="270" r:id="rId12"/>
    <p:sldId id="271" r:id="rId13"/>
    <p:sldId id="27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0" r:id="rId22"/>
  </p:sldIdLst>
  <p:sldSz cx="12188825" cy="6858000"/>
  <p:notesSz cx="6797675" cy="9926638"/>
  <p:embeddedFontLst>
    <p:embeddedFont>
      <p:font typeface="AU Passata" panose="020B0604020202020204" charset="0"/>
      <p:regular r:id="rId25"/>
      <p:bold r:id="rId26"/>
    </p:embeddedFont>
    <p:embeddedFont>
      <p:font typeface="AU Passata Light" panose="020B0604020202020204" charset="0"/>
      <p:regular r:id="rId27"/>
      <p:bold r:id="rId28"/>
    </p:embeddedFont>
    <p:embeddedFont>
      <p:font typeface="AU Peto" panose="020B060402020202020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 autoAdjust="0"/>
    <p:restoredTop sz="93137" autoAdjust="0"/>
  </p:normalViewPr>
  <p:slideViewPr>
    <p:cSldViewPr snapToObjects="1" showGuides="1">
      <p:cViewPr varScale="1">
        <p:scale>
          <a:sx n="145" d="100"/>
          <a:sy n="145" d="100"/>
        </p:scale>
        <p:origin x="108" y="26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34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653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9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63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45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402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160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09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27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 can be used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364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27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45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896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73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706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Consistent with FMU generating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27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107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Leverage familiar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639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7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3091739"/>
            <a:ext cx="10220325" cy="44319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90000"/>
              </a:lnSpc>
              <a:defRPr sz="32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Engineering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7 October 2019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6029765"/>
            <a:ext cx="2982416" cy="55001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Towards Graphical Configuration </a:t>
            </a:r>
          </a:p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 the Into-CPS Application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06750351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98758" y="1412776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1322758" y="476672"/>
            <a:ext cx="9543307" cy="428348"/>
          </a:xfrm>
        </p:spPr>
        <p:txBody>
          <a:bodyPr wrap="square" anchor="b" anchorCtr="0">
            <a:noAutofit/>
          </a:bodyPr>
          <a:lstStyle>
            <a:lvl1pPr algn="ctr">
              <a:lnSpc>
                <a:spcPct val="90000"/>
              </a:lnSpc>
              <a:defRPr sz="16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1628800"/>
            <a:ext cx="4316486" cy="3832717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Engineering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7 October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25653" y="5895264"/>
            <a:ext cx="2982416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bg1"/>
              </a:solidFill>
              <a:latin typeface="+mn-lt"/>
            </a:endParaRPr>
          </a:p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Christian Legaard 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4960140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Engineering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April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25653" y="5896985"/>
            <a:ext cx="2982416" cy="6845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endParaRPr lang="en-GB" sz="700" b="0" kern="1200" cap="all" baseline="0" dirty="0">
              <a:solidFill>
                <a:schemeClr val="bg1"/>
              </a:solidFill>
              <a:latin typeface="AU Passata" pitchFamily="34" charset="0"/>
              <a:ea typeface="+mn-ea"/>
              <a:cs typeface="+mn-cs"/>
            </a:endParaRPr>
          </a:p>
          <a:p>
            <a:pPr algn="l">
              <a:lnSpc>
                <a:spcPct val="95000"/>
              </a:lnSpc>
              <a:defRPr/>
            </a:pPr>
            <a:r>
              <a:rPr lang="en-GB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Christian Legaard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7539741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 dirty="0"/>
              <a:t>08/04/2019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 dirty="0"/>
          </a:p>
          <a:p>
            <a:pPr lvl="1"/>
            <a:r>
              <a:rPr lang="en-GB" noProof="0" dirty="0"/>
              <a:t>Second level</a:t>
            </a:r>
            <a:endParaRPr lang="en-GB" dirty="0"/>
          </a:p>
          <a:p>
            <a:pPr lvl="2"/>
            <a:r>
              <a:rPr lang="en-GB" noProof="0" dirty="0"/>
              <a:t>Third level</a:t>
            </a:r>
            <a:endParaRPr lang="en-GB" dirty="0"/>
          </a:p>
          <a:p>
            <a:pPr lvl="3"/>
            <a:r>
              <a:rPr lang="en-GB" noProof="0" dirty="0"/>
              <a:t>Fourth level</a:t>
            </a:r>
            <a:endParaRPr lang="en-GB" dirty="0"/>
          </a:p>
          <a:p>
            <a:pPr lvl="4"/>
            <a:r>
              <a:rPr lang="en-GB" noProof="0" dirty="0"/>
              <a:t>Fifth level</a:t>
            </a:r>
            <a:endParaRPr lang="en-GB" dirty="0"/>
          </a:p>
          <a:p>
            <a:pPr lvl="5"/>
            <a:r>
              <a:rPr lang="en-GB" noProof="0" dirty="0"/>
              <a:t>6 level</a:t>
            </a:r>
            <a:endParaRPr lang="en-GB" dirty="0"/>
          </a:p>
          <a:p>
            <a:pPr lvl="6"/>
            <a:r>
              <a:rPr lang="en-GB" noProof="0" dirty="0"/>
              <a:t>7 level</a:t>
            </a:r>
            <a:endParaRPr lang="en-GB" dirty="0"/>
          </a:p>
          <a:p>
            <a:pPr lvl="7"/>
            <a:r>
              <a:rPr lang="en-GB" noProof="0" dirty="0"/>
              <a:t>8 level</a:t>
            </a:r>
            <a:endParaRPr lang="en-GB" dirty="0"/>
          </a:p>
          <a:p>
            <a:pPr lvl="8"/>
            <a:r>
              <a:rPr lang="en-GB" noProof="0" dirty="0"/>
              <a:t>9 level</a:t>
            </a:r>
            <a:endParaRPr lang="en-GB" dirty="0"/>
          </a:p>
        </p:txBody>
      </p:sp>
      <p:pic>
        <p:nvPicPr>
          <p:cNvPr id="42820920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en-GB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08033" y="6029765"/>
            <a:ext cx="2982416" cy="55001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Towards Graphical Configuration </a:t>
            </a:r>
          </a:p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 the into-cps Application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7 October 2019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Engineering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05/10/2019</a:t>
            </a:fld>
            <a:r>
              <a:rPr lang="en-GB"/>
              <a:t>08/04/2019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4249" y="1340768"/>
            <a:ext cx="10220325" cy="1828193"/>
          </a:xfrm>
        </p:spPr>
        <p:txBody>
          <a:bodyPr/>
          <a:lstStyle/>
          <a:p>
            <a:r>
              <a:rPr lang="en-GB" sz="4400" dirty="0"/>
              <a:t>Towards Graphical configuration </a:t>
            </a:r>
            <a:br>
              <a:rPr lang="en-GB" sz="4400" dirty="0"/>
            </a:br>
            <a:r>
              <a:rPr lang="en-GB" sz="4400" dirty="0"/>
              <a:t>inside the into-cps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754FE8-3137-A84D-89B8-9ABEDD67282B}"/>
              </a:ext>
            </a:extLst>
          </p:cNvPr>
          <p:cNvSpPr/>
          <p:nvPr/>
        </p:nvSpPr>
        <p:spPr>
          <a:xfrm>
            <a:off x="3430116" y="3689040"/>
            <a:ext cx="5614999" cy="1888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a-DK" sz="3600" b="1" dirty="0">
                <a:solidFill>
                  <a:schemeClr val="bg1"/>
                </a:solidFill>
              </a:rPr>
              <a:t>Christian Møldrup Legaard</a:t>
            </a:r>
          </a:p>
          <a:p>
            <a:pPr algn="ctr"/>
            <a:r>
              <a:rPr lang="da-DK" sz="3600" dirty="0">
                <a:solidFill>
                  <a:schemeClr val="bg1"/>
                </a:solidFill>
              </a:rPr>
              <a:t> Casper Thule </a:t>
            </a:r>
          </a:p>
          <a:p>
            <a:pPr algn="ctr"/>
            <a:r>
              <a:rPr lang="da-DK" sz="3600" dirty="0">
                <a:solidFill>
                  <a:schemeClr val="bg1"/>
                </a:solidFill>
              </a:rPr>
              <a:t>Peter Gorm Larsen</a:t>
            </a:r>
            <a:endParaRPr lang="da-DK" sz="4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9FA4-4079-47A9-8536-E05A2B475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Graphical editor – Canvas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CA2C-2EE8-4869-B3EF-327DF4508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Drag connections</a:t>
            </a:r>
          </a:p>
          <a:p>
            <a:endParaRPr lang="en-GB" dirty="0"/>
          </a:p>
          <a:p>
            <a:r>
              <a:rPr lang="en-GB" dirty="0"/>
              <a:t>Double click to configure</a:t>
            </a:r>
          </a:p>
          <a:p>
            <a:endParaRPr lang="en-GB" dirty="0"/>
          </a:p>
          <a:p>
            <a:r>
              <a:rPr lang="en-GB" dirty="0"/>
              <a:t>Context menu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E07A-C707-4EA8-94A3-7D3A5FFD46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90484A-E275-4BD9-9451-0A8FBE934522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1B9EA-D369-4E09-866B-CB24BAB9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60" y="1217633"/>
            <a:ext cx="3297250" cy="4032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01BBBE-E257-43E2-9932-5ED3D804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44" y="1217633"/>
            <a:ext cx="3600400" cy="40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9FA4-4079-47A9-8536-E05A2B475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Graphical editor –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CA2C-2EE8-4869-B3EF-327DF4508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Configuration of system</a:t>
            </a:r>
          </a:p>
          <a:p>
            <a:endParaRPr lang="en-GB" dirty="0"/>
          </a:p>
          <a:p>
            <a:r>
              <a:rPr lang="en-GB" dirty="0"/>
              <a:t>Instance specific vs shared</a:t>
            </a:r>
          </a:p>
          <a:p>
            <a:endParaRPr lang="en-GB" dirty="0"/>
          </a:p>
          <a:p>
            <a:r>
              <a:rPr lang="en-GB" dirty="0"/>
              <a:t>Cooping with large number of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E07A-C707-4EA8-94A3-7D3A5FFD46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90484A-E275-4BD9-9451-0A8FBE934522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08934-DCA2-4D8B-AB22-7E2E6B1D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1" y="1196752"/>
            <a:ext cx="61663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9FA4-4079-47A9-8536-E05A2B475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Graphical editor –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CA2C-2EE8-4869-B3EF-327DF4508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Drag and Drop</a:t>
            </a:r>
          </a:p>
          <a:p>
            <a:endParaRPr lang="en-GB" dirty="0"/>
          </a:p>
          <a:p>
            <a:r>
              <a:rPr lang="en-GB" dirty="0"/>
              <a:t>Categories?</a:t>
            </a:r>
          </a:p>
          <a:p>
            <a:endParaRPr lang="en-GB" dirty="0"/>
          </a:p>
          <a:p>
            <a:r>
              <a:rPr lang="en-GB" dirty="0"/>
              <a:t>Potential sources?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E07A-C707-4EA8-94A3-7D3A5FFD46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90484A-E275-4BD9-9451-0A8FBE934522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14FDC-D44A-460D-924E-A7A164D7B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16" y="1340768"/>
            <a:ext cx="6403569" cy="38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FBE5-06F0-4B67-AEF5-C20376AD6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3008639"/>
            <a:ext cx="10220325" cy="609398"/>
          </a:xfrm>
        </p:spPr>
        <p:txBody>
          <a:bodyPr/>
          <a:lstStyle/>
          <a:p>
            <a:r>
              <a:rPr lang="en-GB" sz="4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4321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A979-D054-4A13-829C-52F46302A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476672"/>
            <a:ext cx="10873208" cy="428348"/>
          </a:xfrm>
        </p:spPr>
        <p:txBody>
          <a:bodyPr/>
          <a:lstStyle/>
          <a:p>
            <a:r>
              <a:rPr lang="en-GB" sz="4000" dirty="0"/>
              <a:t>Exchange format – Looking 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CB1F4-D1B1-49F0-87FE-AD699ACFE1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Why is this relevant?</a:t>
            </a:r>
          </a:p>
          <a:p>
            <a:endParaRPr lang="en-GB" dirty="0"/>
          </a:p>
          <a:p>
            <a:r>
              <a:rPr lang="en-GB" dirty="0"/>
              <a:t>Current format</a:t>
            </a:r>
          </a:p>
          <a:p>
            <a:endParaRPr lang="en-GB" dirty="0"/>
          </a:p>
          <a:p>
            <a:r>
              <a:rPr lang="en-GB" dirty="0"/>
              <a:t>Future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5ADBD-F69E-432A-B6E7-83210AF7BC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0B482F3-BD07-4913-B87F-4EDBEB396C6B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6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00D01-13D9-4725-8C75-A1050756F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780" y="476672"/>
            <a:ext cx="11305256" cy="428348"/>
          </a:xfrm>
        </p:spPr>
        <p:txBody>
          <a:bodyPr/>
          <a:lstStyle/>
          <a:p>
            <a:r>
              <a:rPr lang="en-GB" sz="4000" dirty="0"/>
              <a:t>Exchange format – Current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B3C0D-0936-4D64-828B-CB85445764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Simple JSON format</a:t>
            </a:r>
          </a:p>
          <a:p>
            <a:endParaRPr lang="en-GB" dirty="0"/>
          </a:p>
          <a:p>
            <a:r>
              <a:rPr lang="en-GB" dirty="0"/>
              <a:t>No geometry, shared parameters, hierarchy …</a:t>
            </a:r>
          </a:p>
          <a:p>
            <a:endParaRPr lang="en-GB" dirty="0"/>
          </a:p>
          <a:p>
            <a:r>
              <a:rPr lang="en-GB" dirty="0"/>
              <a:t>Requires drilling into the FMU archives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B1BAE-7417-43D3-9060-67FB700EB0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1984523-3CC7-40BF-8FD0-11B36C29D47A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94C21564-C7A3-4D04-9D0A-9CF3D5C09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0394623"/>
              </p:ext>
            </p:extLst>
          </p:nvPr>
        </p:nvGraphicFramePr>
        <p:xfrm>
          <a:off x="5446340" y="1340768"/>
          <a:ext cx="6122278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Document" r:id="rId4" imgW="62138431" imgH="41415913" progId="Word.OpenDocumentText.12">
                  <p:embed/>
                </p:oleObj>
              </mc:Choice>
              <mc:Fallback>
                <p:oleObj name="Document" r:id="rId4" imgW="62138431" imgH="41415913" progId="Word.OpenDocumentText.12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F760F6DD-E314-4877-BAE6-B69334E3E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6340" y="1340768"/>
                        <a:ext cx="6122278" cy="388843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cap="flat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746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3D6-7275-4F3E-AAEA-5C99CBE88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Exchange format –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F1ADC-BC50-421E-8F2E-0DF5E7D18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1628800"/>
            <a:ext cx="3596406" cy="3832717"/>
          </a:xfrm>
        </p:spPr>
        <p:txBody>
          <a:bodyPr/>
          <a:lstStyle/>
          <a:p>
            <a:r>
              <a:rPr lang="en-GB" dirty="0"/>
              <a:t>System Structure And Parameterization (SSP)</a:t>
            </a:r>
          </a:p>
          <a:p>
            <a:endParaRPr lang="en-GB" dirty="0"/>
          </a:p>
          <a:p>
            <a:r>
              <a:rPr lang="en-GB" dirty="0"/>
              <a:t>FMI and SSP</a:t>
            </a:r>
          </a:p>
          <a:p>
            <a:endParaRPr lang="en-GB" dirty="0"/>
          </a:p>
          <a:p>
            <a:r>
              <a:rPr lang="en-GB" dirty="0"/>
              <a:t>What is an component?</a:t>
            </a:r>
          </a:p>
          <a:p>
            <a:endParaRPr lang="en-GB" dirty="0"/>
          </a:p>
          <a:p>
            <a:r>
              <a:rPr lang="en-GB" dirty="0"/>
              <a:t>Extension Mechanisms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773D-8D3E-4E26-B648-963BFF702B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1991FD-82CF-45DB-8C68-CA83E35A847A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B6ED2-5B98-4A85-8159-0F7FCEBF5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784" y="1340768"/>
            <a:ext cx="7350794" cy="39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64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3D6-7275-4F3E-AAEA-5C99CBE88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F1ADC-BC50-421E-8F2E-0DF5E7D18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Integration into application(s)</a:t>
            </a:r>
          </a:p>
          <a:p>
            <a:endParaRPr lang="en-GB" dirty="0"/>
          </a:p>
          <a:p>
            <a:r>
              <a:rPr lang="en-GB" dirty="0"/>
              <a:t>Exchange Format</a:t>
            </a:r>
          </a:p>
          <a:p>
            <a:endParaRPr lang="en-GB" dirty="0"/>
          </a:p>
          <a:p>
            <a:r>
              <a:rPr lang="en-GB" dirty="0"/>
              <a:t>Adaptations</a:t>
            </a:r>
          </a:p>
          <a:p>
            <a:endParaRPr lang="en-GB" dirty="0"/>
          </a:p>
          <a:p>
            <a:r>
              <a:rPr lang="en-GB" dirty="0"/>
              <a:t>Hierarchy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773D-8D3E-4E26-B648-963BFF702B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1991FD-82CF-45DB-8C68-CA83E35A847A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13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3D6-7275-4F3E-AAEA-5C99CBE88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dirty="0"/>
              <a:t>Future Work – Semantic Adaptation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F1ADC-BC50-421E-8F2E-0DF5E7D18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1628800"/>
            <a:ext cx="2588294" cy="3832717"/>
          </a:xfrm>
        </p:spPr>
        <p:txBody>
          <a:bodyPr/>
          <a:lstStyle/>
          <a:p>
            <a:r>
              <a:rPr lang="en-GB" dirty="0"/>
              <a:t>Fix mismatches</a:t>
            </a:r>
          </a:p>
          <a:p>
            <a:endParaRPr lang="en-GB" dirty="0"/>
          </a:p>
          <a:p>
            <a:r>
              <a:rPr lang="en-GB" dirty="0"/>
              <a:t>Wrapper</a:t>
            </a:r>
          </a:p>
          <a:p>
            <a:endParaRPr lang="en-GB" dirty="0"/>
          </a:p>
          <a:p>
            <a:r>
              <a:rPr lang="en-GB" dirty="0"/>
              <a:t>DSL vs graphical?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773D-8D3E-4E26-B648-963BFF702B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1991FD-82CF-45DB-8C68-CA83E35A847A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8AB04-8817-4A21-9E06-F6AA3135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48" y="1268760"/>
            <a:ext cx="81629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3D6-7275-4F3E-AAEA-5C99CBE885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Future Work – Hierarchy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F1ADC-BC50-421E-8F2E-0DF5E7D18F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Complexity Reduction</a:t>
            </a:r>
          </a:p>
          <a:p>
            <a:endParaRPr lang="en-GB" dirty="0"/>
          </a:p>
          <a:p>
            <a:r>
              <a:rPr lang="en-GB" dirty="0"/>
              <a:t>Relation to adaptations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773D-8D3E-4E26-B648-963BFF702B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1991FD-82CF-45DB-8C68-CA83E35A847A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42F2F-9F1B-4AC6-A86F-961D09673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68" y="1061454"/>
            <a:ext cx="4267597" cy="49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3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F61E-63DE-4268-ADC4-37E8D1A3B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CBA75-4510-4206-A241-4F2239C2B1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1628800"/>
            <a:ext cx="4316486" cy="3832717"/>
          </a:xfrm>
        </p:spPr>
        <p:txBody>
          <a:bodyPr/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Background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Contribution and Demo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Future Work</a:t>
            </a:r>
          </a:p>
          <a:p>
            <a:pPr>
              <a:buClr>
                <a:schemeClr val="bg1"/>
              </a:buClr>
            </a:pPr>
            <a:endParaRPr lang="en-GB" sz="2400" dirty="0"/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2400" dirty="0"/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D3BD-3DF9-4E42-B6BE-C938DADACB7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60A865-D639-4596-A688-6F433CEDE453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676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1887-5233-4940-86BE-881B0BB5F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0F5F6-6C68-4F6F-9DB8-C22C5446B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Poul Due Jensen Foundation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26D06-2D05-4223-AB73-819B7BF9417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1013A1E-42C7-40AC-8ED3-57F0CF1258E4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036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6BB5-B461-4E6A-BFD8-735C4B2D2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Background – 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ED1AE-3BDC-41C7-AEC4-8BB933F027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System Engineering Course</a:t>
            </a:r>
          </a:p>
          <a:p>
            <a:endParaRPr lang="en-GB" dirty="0"/>
          </a:p>
          <a:p>
            <a:r>
              <a:rPr lang="en-GB" dirty="0"/>
              <a:t>Powerful tooling</a:t>
            </a:r>
          </a:p>
          <a:p>
            <a:endParaRPr lang="en-GB" dirty="0"/>
          </a:p>
          <a:p>
            <a:r>
              <a:rPr lang="en-GB" dirty="0"/>
              <a:t>Frustrating User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A7E2B-8DD8-441C-AEB2-A0052043E2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480307D-3611-4542-A1F1-BD7922FCBCE4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4A43763-6A9F-4805-A889-92153CD8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15" y="1124744"/>
            <a:ext cx="6487997" cy="484384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3272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F53E-4775-420C-B474-DA27E2307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48" y="476672"/>
            <a:ext cx="11953328" cy="428348"/>
          </a:xfrm>
        </p:spPr>
        <p:txBody>
          <a:bodyPr/>
          <a:lstStyle/>
          <a:p>
            <a:r>
              <a:rPr lang="en-GB" sz="3600" dirty="0"/>
              <a:t>Background – connections inside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699B8-5B6B-40B4-A6CB-ECA43964B3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Gets the job done</a:t>
            </a:r>
          </a:p>
          <a:p>
            <a:endParaRPr lang="en-GB" dirty="0"/>
          </a:p>
          <a:p>
            <a:r>
              <a:rPr lang="en-GB" dirty="0"/>
              <a:t>Limited overview</a:t>
            </a:r>
          </a:p>
          <a:p>
            <a:endParaRPr lang="en-GB" dirty="0"/>
          </a:p>
          <a:p>
            <a:r>
              <a:rPr lang="en-GB" dirty="0"/>
              <a:t>Find un-connected port?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DB101-F43C-4549-B48C-A6CAA3B6570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9511AD-6FA2-4385-A18D-0A8CA64F932E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6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1DE3F-4A4F-4A2A-B726-D4AE4A5C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1" b="-2"/>
          <a:stretch>
            <a:fillRect/>
          </a:stretch>
        </p:blipFill>
        <p:spPr>
          <a:xfrm>
            <a:off x="4798268" y="1340767"/>
            <a:ext cx="6953243" cy="476627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4170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40BA-959C-4CA3-8542-D22513FE1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Background – sysML 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54E24-7707-49C2-B1D7-27F4A1C65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Better overview</a:t>
            </a:r>
          </a:p>
          <a:p>
            <a:endParaRPr lang="en-GB" dirty="0"/>
          </a:p>
          <a:p>
            <a:r>
              <a:rPr lang="en-GB" dirty="0"/>
              <a:t>Familiar experience</a:t>
            </a:r>
          </a:p>
          <a:p>
            <a:endParaRPr lang="en-GB" dirty="0"/>
          </a:p>
          <a:p>
            <a:r>
              <a:rPr lang="en-GB" dirty="0"/>
              <a:t>Ease of use?</a:t>
            </a:r>
          </a:p>
          <a:p>
            <a:endParaRPr lang="en-GB" dirty="0"/>
          </a:p>
          <a:p>
            <a:r>
              <a:rPr lang="en-GB" dirty="0"/>
              <a:t>External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E7D7-FD16-4D58-9259-BA0BCF802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B7DEC31-7708-4BAC-BE92-F7D6E0E1CD01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7E24608-FD44-4FC5-8918-F00D88E4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35" y="1173665"/>
            <a:ext cx="7729925" cy="428785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491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DB5C-1286-4C4C-B3B3-B00E9CBC8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Background – Other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BD71-20F0-47AC-AD08-9C61CAB8E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20Sim, OMEDIT, Simulink …</a:t>
            </a:r>
          </a:p>
          <a:p>
            <a:endParaRPr lang="en-GB" dirty="0"/>
          </a:p>
          <a:p>
            <a:r>
              <a:rPr lang="en-GB" dirty="0"/>
              <a:t>Integrated block-based design</a:t>
            </a:r>
          </a:p>
          <a:p>
            <a:endParaRPr lang="en-GB" dirty="0"/>
          </a:p>
          <a:p>
            <a:r>
              <a:rPr lang="en-GB" dirty="0"/>
              <a:t>Key difference to SysML profile?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1C1FF-46EF-4010-9FE0-09DA6BBED0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6BBB818-D9DF-4B48-B88E-7B6541B29BF6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8230899-6204-4C91-8A08-DD8882F3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28" y="1196752"/>
            <a:ext cx="4896123" cy="490586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9557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B2D4-6025-4C64-8343-5134341ED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Contribution – Graphical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1A6C5-38B5-40AE-8422-724B75FA64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1628800"/>
            <a:ext cx="3452390" cy="3832717"/>
          </a:xfrm>
        </p:spPr>
        <p:txBody>
          <a:bodyPr/>
          <a:lstStyle/>
          <a:p>
            <a:r>
              <a:rPr lang="en-GB" dirty="0"/>
              <a:t>Integrated Block-based</a:t>
            </a:r>
          </a:p>
          <a:p>
            <a:r>
              <a:rPr lang="en-GB" dirty="0"/>
              <a:t>editor</a:t>
            </a:r>
          </a:p>
          <a:p>
            <a:endParaRPr lang="en-GB" dirty="0"/>
          </a:p>
          <a:p>
            <a:r>
              <a:rPr lang="en-GB" dirty="0"/>
              <a:t>Faster development loop</a:t>
            </a:r>
          </a:p>
          <a:p>
            <a:endParaRPr lang="en-GB" dirty="0"/>
          </a:p>
          <a:p>
            <a:r>
              <a:rPr lang="en-GB" dirty="0"/>
              <a:t>User assistance</a:t>
            </a:r>
          </a:p>
          <a:p>
            <a:endParaRPr lang="en-GB" dirty="0"/>
          </a:p>
          <a:p>
            <a:r>
              <a:rPr lang="en-GB" dirty="0"/>
              <a:t>Future proof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AFCDC-5955-40BB-8C2A-790EAAADCD0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56E4991-291A-4EFC-A37F-292FF639544D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DAC518-03A8-4F05-8C7B-6E662DE5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83" y="980728"/>
            <a:ext cx="739934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9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9FA4-4079-47A9-8536-E05A2B475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Contribution – Graphical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CA2C-2EE8-4869-B3EF-327DF4508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Project explorer</a:t>
            </a:r>
          </a:p>
          <a:p>
            <a:endParaRPr lang="en-GB" dirty="0"/>
          </a:p>
          <a:p>
            <a:r>
              <a:rPr lang="en-GB" dirty="0"/>
              <a:t>Canvas</a:t>
            </a:r>
          </a:p>
          <a:p>
            <a:endParaRPr lang="en-GB" dirty="0"/>
          </a:p>
          <a:p>
            <a:r>
              <a:rPr lang="en-GB" dirty="0"/>
              <a:t>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E07A-C707-4EA8-94A3-7D3A5FFD46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90484A-E275-4BD9-9451-0A8FBE934522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833502-37B7-4EBB-8369-47C6883B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83" y="980728"/>
            <a:ext cx="739934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9FA4-4079-47A9-8536-E05A2B475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796" y="476672"/>
            <a:ext cx="10980388" cy="428348"/>
          </a:xfrm>
        </p:spPr>
        <p:txBody>
          <a:bodyPr/>
          <a:lstStyle/>
          <a:p>
            <a:r>
              <a:rPr lang="en-GB" sz="4000" dirty="0"/>
              <a:t>Graphical editor – Project Explorer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DCA2C-2EE8-4869-B3EF-327DF4508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Abstract representation of system</a:t>
            </a:r>
          </a:p>
          <a:p>
            <a:endParaRPr lang="en-GB" dirty="0"/>
          </a:p>
          <a:p>
            <a:r>
              <a:rPr lang="en-GB" dirty="0"/>
              <a:t>Overview of hierarchy</a:t>
            </a:r>
          </a:p>
          <a:p>
            <a:endParaRPr lang="en-GB" dirty="0"/>
          </a:p>
          <a:p>
            <a:r>
              <a:rPr lang="en-GB" dirty="0"/>
              <a:t>Also shows artefacts not “drawable” on canvas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E07A-C707-4EA8-94A3-7D3A5FFD46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290484A-E275-4BD9-9451-0A8FBE934522}" type="datetime1">
              <a:rPr lang="en-GB" smtClean="0"/>
              <a:t>05/10/2019</a:t>
            </a:fld>
            <a:r>
              <a:rPr lang="en-GB"/>
              <a:t>08/04/2019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01532-B763-4574-B0D7-D5704C2F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60" y="1484784"/>
            <a:ext cx="6984081" cy="38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876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Custom</PresentationFormat>
  <Paragraphs>161</Paragraphs>
  <Slides>21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Wingdings 3</vt:lpstr>
      <vt:lpstr>AU Peto</vt:lpstr>
      <vt:lpstr>AU Passata Light</vt:lpstr>
      <vt:lpstr>Calibri</vt:lpstr>
      <vt:lpstr>AU Passata</vt:lpstr>
      <vt:lpstr>Arial</vt:lpstr>
      <vt:lpstr>Georgia</vt:lpstr>
      <vt:lpstr>AU 16:9</vt:lpstr>
      <vt:lpstr>Document</vt:lpstr>
      <vt:lpstr>Towards Graphical configuration  inside the into-cps application</vt:lpstr>
      <vt:lpstr>Agenda</vt:lpstr>
      <vt:lpstr>Background – motivation</vt:lpstr>
      <vt:lpstr>Background – connections inside application</vt:lpstr>
      <vt:lpstr>Background – sysML profile</vt:lpstr>
      <vt:lpstr>Background – Other tools</vt:lpstr>
      <vt:lpstr>Contribution – Graphical Editor</vt:lpstr>
      <vt:lpstr>Contribution – Graphical editor</vt:lpstr>
      <vt:lpstr>Graphical editor – Project Explorer</vt:lpstr>
      <vt:lpstr>Graphical editor – Canvas</vt:lpstr>
      <vt:lpstr>Graphical editor – Parameters</vt:lpstr>
      <vt:lpstr>Graphical editor – Library</vt:lpstr>
      <vt:lpstr>DEMO</vt:lpstr>
      <vt:lpstr>Exchange format – Looking forward</vt:lpstr>
      <vt:lpstr>Exchange format – Current format</vt:lpstr>
      <vt:lpstr>Exchange format – Future</vt:lpstr>
      <vt:lpstr>Future Work</vt:lpstr>
      <vt:lpstr>Future Work – Semantic Adaptation</vt:lpstr>
      <vt:lpstr>Future Work – Hierarchy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2019-06-26T06:36:45Z</cp:lastPrinted>
  <dcterms:modified xsi:type="dcterms:W3CDTF">2019-10-05T20:06:52Z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636475616462103365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2609</vt:lpwstr>
  </property>
  <property fmtid="{D5CDD505-2E9C-101B-9397-08002B2CF9AE}" pid="62" name="colorthemechange">
    <vt:lpwstr>True</vt:lpwstr>
  </property>
</Properties>
</file>